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64" r:id="rId4"/>
    <p:sldId id="258" r:id="rId5"/>
    <p:sldId id="270" r:id="rId6"/>
    <p:sldId id="275" r:id="rId7"/>
    <p:sldId id="269" r:id="rId8"/>
    <p:sldId id="277" r:id="rId9"/>
    <p:sldId id="268" r:id="rId10"/>
    <p:sldId id="259" r:id="rId11"/>
    <p:sldId id="260" r:id="rId12"/>
    <p:sldId id="261" r:id="rId13"/>
    <p:sldId id="278" r:id="rId14"/>
    <p:sldId id="272" r:id="rId15"/>
    <p:sldId id="266" r:id="rId16"/>
    <p:sldId id="267" r:id="rId17"/>
    <p:sldId id="279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A5D87-6B37-41FF-ADA4-03FF63C454D1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F1E5C-223C-4410-AD48-98822B63362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465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Ča imaš za zadaću?</a:t>
            </a:r>
          </a:p>
          <a:p>
            <a:r>
              <a:rPr lang="hr-HR" dirty="0" err="1" smtClean="0"/>
              <a:t>Niš</a:t>
            </a:r>
            <a:r>
              <a:rPr lang="hr-HR" dirty="0" smtClean="0"/>
              <a:t>!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1E5C-223C-4410-AD48-98822B633621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988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ECD9BC-59F8-479D-8ADE-99F07C3C5B8F}" type="datetimeFigureOut">
              <a:rPr lang="hr-HR" smtClean="0"/>
              <a:pPr/>
              <a:t>22.2.2016.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61AB8E-0C68-4814-838A-027A1A1E542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86000" y="2348880"/>
            <a:ext cx="6172200" cy="2669682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>
                <a:solidFill>
                  <a:srgbClr val="3F83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Muke po domaćoj zadaći</a:t>
            </a:r>
            <a:br>
              <a:rPr lang="hr-HR" sz="3600" dirty="0" smtClean="0">
                <a:solidFill>
                  <a:srgbClr val="3F83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dirty="0" smtClean="0">
                <a:solidFill>
                  <a:srgbClr val="3F83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dirty="0" smtClean="0">
                <a:solidFill>
                  <a:srgbClr val="3F83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Rijeka psihologije </a:t>
            </a:r>
            <a:b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Dražice, 18.2.2016.</a:t>
            </a:r>
            <a:b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3277"/>
            <a:ext cx="2933700" cy="156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0969" y="260648"/>
            <a:ext cx="7931224" cy="634082"/>
          </a:xfrm>
        </p:spPr>
        <p:txBody>
          <a:bodyPr>
            <a:noAutofit/>
          </a:bodyPr>
          <a:lstStyle/>
          <a:p>
            <a:r>
              <a:rPr lang="hr-HR" sz="2800" cap="all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hr-HR" sz="2800" cap="all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  opterećenje  radnim obavezama</a:t>
            </a:r>
            <a:endParaRPr lang="hr-HR" sz="2800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34412842"/>
              </p:ext>
            </p:extLst>
          </p:nvPr>
        </p:nvGraphicFramePr>
        <p:xfrm>
          <a:off x="457200" y="1124744"/>
          <a:ext cx="7467600" cy="518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0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083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Broj </a:t>
                      </a:r>
                      <a:r>
                        <a:rPr lang="hr-HR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šk</a:t>
                      </a: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sati tjedno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1.-4. razred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5.-6. razred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7.-8. razred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47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Redovna</a:t>
                      </a:r>
                      <a:r>
                        <a:rPr lang="hr-HR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 izborna nastava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 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+ 2 </a:t>
                      </a:r>
                      <a:r>
                        <a:rPr lang="hr-HR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vj</a:t>
                      </a: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+ </a:t>
                      </a:r>
                      <a:r>
                        <a:rPr lang="hr-HR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r-HR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tj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 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+ 4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+ 2 </a:t>
                      </a:r>
                      <a:r>
                        <a:rPr lang="hr-HR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</a:t>
                      </a: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+ </a:t>
                      </a:r>
                      <a:r>
                        <a:rPr lang="hr-HR" dirty="0" err="1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mak</a:t>
                      </a:r>
                      <a:endParaRPr lang="hr-HR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</a:p>
                    <a:p>
                      <a:pPr algn="ctr"/>
                      <a:r>
                        <a:rPr lang="hr-HR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+ 6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476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Dodatna/ dopunska, izvannastavna i izvanškolska aktivnost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+ 1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+ 2 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+ 1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+ 4 </a:t>
                      </a:r>
                    </a:p>
                    <a:p>
                      <a:pPr algn="ctr"/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+ 1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+ 6 </a:t>
                      </a:r>
                    </a:p>
                    <a:p>
                      <a:pPr algn="ctr"/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Domaća zadaća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6*1</a:t>
                      </a:r>
                      <a:r>
                        <a:rPr lang="hr-HR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6*1,5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6*2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83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UKUPNO TJEDNO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83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Prosječno</a:t>
                      </a:r>
                      <a:r>
                        <a:rPr lang="hr-HR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dnevno (/5)</a:t>
                      </a:r>
                      <a:endParaRPr lang="hr-HR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</a:t>
                      </a:r>
                      <a:r>
                        <a:rPr lang="hr-HR" dirty="0" err="1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hr-HR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hr-HR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10,6</a:t>
                      </a:r>
                      <a:endParaRPr lang="hr-HR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562074"/>
          </a:xfrm>
        </p:spPr>
        <p:txBody>
          <a:bodyPr>
            <a:normAutofit/>
          </a:bodyPr>
          <a:lstStyle/>
          <a:p>
            <a:r>
              <a:rPr lang="hr-HR" sz="2800" cap="all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hr-HR" sz="2800" cap="all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  opterećenje  obavezama</a:t>
            </a:r>
            <a:endParaRPr lang="hr-HR" sz="2800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6024095"/>
              </p:ext>
            </p:extLst>
          </p:nvPr>
        </p:nvGraphicFramePr>
        <p:xfrm>
          <a:off x="457200" y="1600200"/>
          <a:ext cx="74676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Broj </a:t>
                      </a:r>
                      <a:r>
                        <a:rPr lang="hr-HR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šk</a:t>
                      </a: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sati tjedno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1.-4. razred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5.-6. razred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7.-8. razred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UČENJE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</a:t>
                      </a:r>
                      <a:r>
                        <a:rPr lang="hr-HR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10,6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Spavanje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10-11</a:t>
                      </a: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9-10 </a:t>
                      </a:r>
                    </a:p>
                    <a:p>
                      <a:pPr algn="ctr"/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8-9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Obroci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3*20 min = 1</a:t>
                      </a:r>
                      <a:r>
                        <a:rPr lang="hr-HR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Putovanja od kuće</a:t>
                      </a:r>
                      <a:r>
                        <a:rPr lang="hr-HR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do škole/ treninga</a:t>
                      </a:r>
                      <a:endParaRPr lang="hr-HR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1 - </a:t>
                      </a:r>
                      <a:r>
                        <a:rPr lang="hr-HR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,5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</a:t>
                      </a:r>
                      <a:r>
                        <a:rPr lang="hr-HR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2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UKUPNO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Slobodno vrijeme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</a:t>
                      </a:r>
                      <a:r>
                        <a:rPr lang="hr-HR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3,5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1,9</a:t>
                      </a:r>
                      <a:endParaRPr lang="hr-H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hr-HR" sz="3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SLOBODNO VRIJEME</a:t>
            </a: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b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do 5 sati dnevno</a:t>
            </a:r>
            <a:endParaRPr lang="hr-HR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385248" cy="5205192"/>
          </a:xfrm>
        </p:spPr>
        <p:txBody>
          <a:bodyPr/>
          <a:lstStyle/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Presvlačenje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Osobna higijena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Telefoniranje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Slušanje glazbe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Gledanje TV-a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Internet 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Igra i druženje</a:t>
            </a:r>
          </a:p>
          <a:p>
            <a:pPr algn="ctr"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SKLONOST DA NEUGODU ZAMIJENE UGODOM, NAPOR ODMOROM, A UČENJE REKREACIJOM. </a:t>
            </a:r>
          </a:p>
          <a:p>
            <a:pPr algn="ctr">
              <a:buNone/>
            </a:pPr>
            <a:endParaRPr lang="hr-H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Kako pomoći da učenje ne bude napor i neugoda?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4042792" cy="634082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RODITELJI POMAŽU:</a:t>
            </a:r>
            <a:endParaRPr lang="hr-HR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544616"/>
          </a:xfrm>
        </p:spPr>
        <p:txBody>
          <a:bodyPr>
            <a:normAutofit fontScale="92500" lnSpcReduction="10000"/>
          </a:bodyPr>
          <a:lstStyle/>
          <a:p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Rasporediti vrijeme: škola, odmor, zadaća, aktivnosti…</a:t>
            </a:r>
          </a:p>
          <a:p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 pišu umjesto djeteta (pomoć ne znači pisati!)</a:t>
            </a:r>
          </a:p>
          <a:p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Zadaća se ne piše zbog ocjene već zbog uspjeha</a:t>
            </a:r>
          </a:p>
          <a:p>
            <a:endParaRPr lang="hr-HR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KAKO???</a:t>
            </a:r>
            <a:endParaRPr lang="hr-H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Čitajte svom djetetu, slušajte ga kako čita</a:t>
            </a:r>
          </a:p>
          <a:p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Pričajte, prepričavajte</a:t>
            </a:r>
          </a:p>
          <a:p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Ugasite TV (odvlači pažnju)</a:t>
            </a:r>
          </a:p>
          <a:p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Posjetite zajedno knjižnicu, čitajte časopis, rješavajte križaljke</a:t>
            </a:r>
          </a:p>
          <a:p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Podcrtavajte važne činjenice</a:t>
            </a:r>
          </a:p>
          <a:p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Postavljajte pitanja</a:t>
            </a:r>
          </a:p>
          <a:p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Koristite udžbenik, radnu bilježnicu, bilježnicu, enciklopedije, Internet….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706090"/>
          </a:xfrm>
        </p:spPr>
        <p:txBody>
          <a:bodyPr/>
          <a:lstStyle/>
          <a:p>
            <a:r>
              <a:rPr lang="hr-HR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RODITELJI “ODMAŽU”:</a:t>
            </a:r>
            <a:endParaRPr lang="hr-HR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925144"/>
          </a:xfrm>
        </p:spPr>
        <p:txBody>
          <a:bodyPr>
            <a:noAutofit/>
          </a:bodyPr>
          <a:lstStyle/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Pišu zadaće zadane djeci </a:t>
            </a:r>
          </a:p>
          <a:p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Printaju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zadaće na poslu</a:t>
            </a:r>
          </a:p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Istovremeno gledaju TV / “peglaju” mobitel / slušaju dijete</a:t>
            </a:r>
          </a:p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Uspoređuju  s braćom i sestrama, sa sobom u vrijeme svog školovanja</a:t>
            </a:r>
          </a:p>
          <a:p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Izostanak potpore, motivacije i ohrabrenja roditelja 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(“koliko tebi treba vremena”, “opet si zaboravila”, “sram me je otići u školu”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D\AppData\Local\Microsoft\Windows\Temporary Internet Files\Content.IE5\H5TB1HWK\-homework-clipart-5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5327" y="1268761"/>
            <a:ext cx="3209938" cy="2232248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hr-HR" cap="all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hr-HR" cap="all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ječje isprike za nenapisanu zadaću</a:t>
            </a:r>
            <a:endParaRPr lang="hr-HR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/>
          <a:lstStyle/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Zaboravio sam napisati;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Zaboravio sam bilježnicu;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Mama je zaboravila … ;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Mama nije znala riješiti zadatak;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Bili smo jučer u </a:t>
            </a:r>
            <a:r>
              <a:rPr lang="hr-H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Toweru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Imali smo goste;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Anina mama nije znala što treba;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Nemam više ni jedne stranice u bilježnici;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Nisam još nabavio knjigu (lektira zadana za čitanje prije mjesec dana);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 mi je progrizao knjigu (nije anegdota).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34680" cy="634082"/>
          </a:xfrm>
        </p:spPr>
        <p:txBody>
          <a:bodyPr>
            <a:noAutofit/>
          </a:bodyPr>
          <a:lstStyle/>
          <a:p>
            <a:r>
              <a:rPr lang="hr-HR" sz="3600" cap="all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x pomoć</a:t>
            </a:r>
            <a:endParaRPr lang="hr-HR" sz="3600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305293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“Bacite oko” na zadaće</a:t>
            </a:r>
          </a:p>
          <a:p>
            <a:pPr marL="457200" indent="-457200">
              <a:buAutoNum type="arabicPeriod"/>
            </a:pPr>
            <a:endParaRPr lang="hr-H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rabicPeriod"/>
            </a:pP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Podsjetite dijete da bilježnicu sa napisanom  zadaćom spremi u torbu sa svim ostalim…</a:t>
            </a:r>
          </a:p>
          <a:p>
            <a:pPr marL="457200" indent="-457200">
              <a:buAutoNum type="arabicPeriod"/>
            </a:pPr>
            <a:endParaRPr lang="hr-H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rabicPeriod"/>
            </a:pP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Nemojte zaboraviti torbu!</a:t>
            </a:r>
          </a:p>
          <a:p>
            <a:pPr marL="457200" indent="-457200">
              <a:buNone/>
            </a:pPr>
            <a:endParaRPr lang="hr-H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 descr="C:\Users\JD\AppData\Local\Microsoft\Windows\Temporary Internet Files\Content.IE5\Z0TLALIH\homework_6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293096"/>
            <a:ext cx="2286000" cy="1935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83568" y="548680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HVALA</a:t>
            </a:r>
          </a:p>
          <a:p>
            <a:pPr algn="ctr"/>
            <a:r>
              <a:rPr lang="hr-HR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</a:p>
          <a:p>
            <a:pPr algn="ctr"/>
            <a:r>
              <a:rPr lang="hr-HR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DRUŽENJU!</a:t>
            </a:r>
            <a:endParaRPr lang="hr-HR" sz="6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611560" y="4077072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Milvana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Prančević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psiholog</a:t>
            </a:r>
            <a:endParaRPr lang="hr-H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r-H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Koraljka Pahljina 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Tkalac,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dipl.učitelj</a:t>
            </a:r>
            <a:endParaRPr lang="hr-H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96136" y="404664"/>
            <a:ext cx="2776925" cy="580926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x crno u boji</a:t>
            </a:r>
            <a:endParaRPr lang="hr-HR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>
          <a:xfrm>
            <a:off x="971600" y="4149080"/>
            <a:ext cx="5688632" cy="2376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Ča je za zadaću?</a:t>
            </a:r>
          </a:p>
          <a:p>
            <a:pPr>
              <a:buNone/>
            </a:pPr>
            <a:r>
              <a:rPr lang="hr-HR" sz="3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Niš</a:t>
            </a:r>
            <a:r>
              <a:rPr lang="hr-H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>
              <a:buNone/>
            </a:pPr>
            <a:r>
              <a:rPr lang="hr-H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Opet </a:t>
            </a:r>
            <a:r>
              <a:rPr lang="hr-HR" sz="3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niš</a:t>
            </a:r>
            <a:r>
              <a:rPr lang="hr-H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po č’ ti reš va školu?</a:t>
            </a:r>
          </a:p>
          <a:p>
            <a:pPr>
              <a:buNone/>
            </a:pPr>
            <a:r>
              <a:rPr lang="hr-H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odmor.</a:t>
            </a:r>
            <a:endParaRPr lang="hr-HR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5" name="Picture 11" descr="C:\Users\JD\AppData\Local\Microsoft\Windows\Temporary Internet Files\Content.IE5\H5TB1HWK\Spear_3776[1].jpg"/>
          <p:cNvPicPr>
            <a:picLocks noChangeAspect="1" noChangeArrowheads="1"/>
          </p:cNvPicPr>
          <p:nvPr/>
        </p:nvPicPr>
        <p:blipFill>
          <a:blip r:embed="rId2" cstate="print"/>
          <a:srcRect l="2828" t="7438" r="2438" b="25881"/>
          <a:stretch>
            <a:fillRect/>
          </a:stretch>
        </p:blipFill>
        <p:spPr bwMode="auto">
          <a:xfrm>
            <a:off x="827584" y="730390"/>
            <a:ext cx="4824536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1432" y="260648"/>
            <a:ext cx="7139136" cy="706090"/>
          </a:xfrm>
        </p:spPr>
        <p:txBody>
          <a:bodyPr>
            <a:noAutofit/>
          </a:bodyPr>
          <a:lstStyle/>
          <a:p>
            <a:r>
              <a:rPr lang="hr-HR" sz="3200" cap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IGRA: DA-PROTEGNI  NOGE / NE</a:t>
            </a:r>
            <a:endParaRPr lang="hr-HR" sz="3200" cap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487375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li Vam je kada na pitanje: “Što imaš za zadaću? dijete odgovorilo: Ništa!”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Jeste li ikada tu informaciju tražili od drugog djeteta ili njegovih roditelja? 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li Vas je dijete ikada tražilo pomoć u pisanju zadaće?</a:t>
            </a:r>
          </a:p>
          <a:p>
            <a:pPr marL="457200" indent="-457200">
              <a:buFont typeface="Wingdings"/>
              <a:buAutoNum type="arabicPeriod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Jeste li se našli u situaciji da niste bili sigurni da ste pomogli?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Jeste li ikada umjesto djeteta sami odradili domaću zadaću? 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Jeste li za taj svoj trud bili ocijenjeni? 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Jeste li kada svoje dijete namjerno poslali u školu bez domaće zadaće?</a:t>
            </a:r>
          </a:p>
          <a:p>
            <a:pPr marL="457200" indent="-457200">
              <a:buNone/>
            </a:pPr>
            <a:endParaRPr lang="hr-HR" dirty="0" smtClean="0"/>
          </a:p>
          <a:p>
            <a:pPr marL="457200" indent="-457200">
              <a:buAutoNum type="arabicPeriod"/>
            </a:pPr>
            <a:endParaRPr lang="hr-HR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776864" cy="648072"/>
          </a:xfrm>
        </p:spPr>
        <p:txBody>
          <a:bodyPr>
            <a:noAutofit/>
          </a:bodyPr>
          <a:lstStyle/>
          <a:p>
            <a:r>
              <a:rPr lang="hr-HR" sz="3200" cap="all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</a:t>
            </a:r>
            <a:r>
              <a:rPr lang="hr-HR" sz="3200" cap="all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vaše dijete najčešće ima za dz?</a:t>
            </a:r>
            <a:endParaRPr lang="hr-HR" sz="3200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Najčešće se podrazumijeva “pisanje” tj.:</a:t>
            </a: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prepisati,</a:t>
            </a:r>
          </a:p>
          <a:p>
            <a:pPr>
              <a:buFontTx/>
              <a:buChar char="-"/>
            </a:pPr>
            <a:r>
              <a:rPr lang="hr-H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acrtati,</a:t>
            </a: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odgovoriti na pitanja,</a:t>
            </a: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napisati  sastavak /lektiru/ referat,</a:t>
            </a: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riješiti zadatke,</a:t>
            </a: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dovršiti školski rad…</a:t>
            </a:r>
          </a:p>
          <a:p>
            <a:pPr>
              <a:buFontTx/>
              <a:buChar char="-"/>
            </a:pPr>
            <a:endParaRPr lang="hr-H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</a:t>
            </a:r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širem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smislu, </a:t>
            </a:r>
            <a:r>
              <a:rPr lang="hr-H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 pisanje zadaće treba i: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Pročitati lektiru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Naučiti novu lekciju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Ponoviti gradivo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Pripremiti pribor prema rasporedu sati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0600" y="260648"/>
            <a:ext cx="7581800" cy="634082"/>
          </a:xfrm>
        </p:spPr>
        <p:txBody>
          <a:bodyPr>
            <a:noAutofit/>
          </a:bodyPr>
          <a:lstStyle/>
          <a:p>
            <a:r>
              <a:rPr lang="hr-HR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KADA JE ZADAĆA? - ROK IZVRŠENJA</a:t>
            </a:r>
            <a:endParaRPr lang="hr-HR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Svakodnevna: </a:t>
            </a: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Napisati što je zadano </a:t>
            </a: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Naučiti novi sadržaj</a:t>
            </a:r>
          </a:p>
          <a:p>
            <a:pPr>
              <a:buNone/>
            </a:pPr>
            <a:r>
              <a:rPr lang="hr-H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odgodom:</a:t>
            </a:r>
          </a:p>
          <a:p>
            <a:pPr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za “sutra” ; za “idući sat” ; za “idući tjedan”</a:t>
            </a: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Istražiti (</a:t>
            </a:r>
            <a:r>
              <a:rPr lang="hr-H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npr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saznaj imena svojih predaka ili sakupi nekoliko travnatih biljaka)</a:t>
            </a: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Prezentirati (uvježbati usmeno izlaganje)</a:t>
            </a:r>
          </a:p>
          <a:p>
            <a:pPr>
              <a:buNone/>
            </a:pPr>
            <a:r>
              <a:rPr lang="hr-H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KAD NIJE POSEBNO NAGLAŠENO :</a:t>
            </a: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Priprema  prema  rasporedu  sati</a:t>
            </a:r>
            <a:endParaRPr lang="hr-HR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Ponoviti sadržaj prethodnog sata i naučenog gradiva</a:t>
            </a:r>
          </a:p>
          <a:p>
            <a:pPr>
              <a:buFontTx/>
              <a:buChar char="-"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Čitanje (lektira, časopisi, novine,…)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718" y="260648"/>
            <a:ext cx="7467082" cy="634082"/>
          </a:xfrm>
        </p:spPr>
        <p:txBody>
          <a:bodyPr>
            <a:normAutofit fontScale="90000"/>
          </a:bodyPr>
          <a:lstStyle/>
          <a:p>
            <a:r>
              <a:rPr lang="hr-HR" sz="3600" cap="all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hr-HR" sz="3600" cap="all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kakvim uvjetima vaše dijete uči? </a:t>
            </a:r>
            <a:endParaRPr lang="hr-HR" sz="3600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RAZNI PRIRUČNICI PIŠU: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Dijete mora imati svoj prostor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Zadaća se mora pisati uvijek u približno isto vrijeme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DA! Ako je za zadaću pisanje, bojanje… (pripremljen pribor)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NE! Ako treba čitati, prepričavati, istraživati</a:t>
            </a:r>
          </a:p>
          <a:p>
            <a:pPr marL="0" indent="0">
              <a:buNone/>
            </a:pPr>
            <a:endParaRPr lang="hr-H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KADA JE VRIJEME ZA IZVRŠAVANJE</a:t>
            </a:r>
            <a:r>
              <a:rPr lang="hr-HR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 ???</a:t>
            </a:r>
          </a:p>
          <a:p>
            <a:pPr marL="0" indent="0"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UVIJEK!!!!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Čitanje (dok čekate, perete…)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Računanje (matematika +,-, x tablice automobila,…)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89484" y="260648"/>
            <a:ext cx="6203032" cy="706090"/>
          </a:xfrm>
        </p:spPr>
        <p:txBody>
          <a:bodyPr>
            <a:normAutofit/>
          </a:bodyPr>
          <a:lstStyle/>
          <a:p>
            <a:r>
              <a:rPr lang="hr-HR" sz="3200" cap="all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hr-HR" sz="3200" cap="all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vrha i cilj domaće zadaće</a:t>
            </a:r>
            <a:endParaRPr lang="hr-HR" sz="3200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DOMAĆA ZADAĆA je vrlo moćno sredstvo koje može osigurati uspjeh 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Pisanjem zadaća proširuje se znanje a time su i rezultati bolji</a:t>
            </a:r>
          </a:p>
          <a:p>
            <a:pPr marL="0" indent="0">
              <a:buNone/>
            </a:pPr>
            <a:endParaRPr lang="hr-H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UVJEŽBAVANJE, UČENJE, PONAVLJANJE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Uvježbavanje vještina (pisanja, čitanja, računanja)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Ponavljanje obrađene lekcije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Automatizacija postupaka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Usvajanje novih pojmova, definicija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Vizualizacija kao metoda učenja</a:t>
            </a: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Praktična primjena naučenog</a:t>
            </a:r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65312" y="332656"/>
            <a:ext cx="5915000" cy="778098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RADIONICA: DOMAĆA ZADAĆA</a:t>
            </a:r>
            <a:endParaRPr lang="hr-HR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931224" cy="4845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ZAPAMTITE: Naših 10 minuta = dječjih 20-30minuta</a:t>
            </a:r>
          </a:p>
          <a:p>
            <a:pPr marL="0" indent="0">
              <a:buNone/>
            </a:pPr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TEMA: Živi svijet u vodama stajaćicama (NPIP 3.razred)</a:t>
            </a:r>
          </a:p>
          <a:p>
            <a:pPr marL="0" indent="0">
              <a:buNone/>
            </a:pPr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grupe: 	1. udžbenik, radna bilježnica</a:t>
            </a:r>
          </a:p>
          <a:p>
            <a:pPr marL="1554480" lvl="5" indent="0">
              <a:buNone/>
            </a:pPr>
            <a:r>
              <a:rPr lang="hr-H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2. časopisi</a:t>
            </a:r>
          </a:p>
          <a:p>
            <a:pPr marL="1554480" lvl="5" indent="0">
              <a:buNone/>
            </a:pPr>
            <a:r>
              <a:rPr lang="hr-HR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hr-H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Internet</a:t>
            </a:r>
          </a:p>
          <a:p>
            <a:pPr marL="1554480" lvl="5" indent="0">
              <a:buNone/>
            </a:pPr>
            <a:endParaRPr lang="hr-HR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54480" lvl="5" indent="0">
              <a:buNone/>
            </a:pPr>
            <a:endParaRPr lang="hr-HR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54480" lvl="5" indent="0">
              <a:buNone/>
            </a:pPr>
            <a:r>
              <a:rPr lang="hr-H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Predstavljanje zadaće; vrednovanje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2314600" cy="706090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pogrješke</a:t>
            </a:r>
            <a:endParaRPr lang="hr-HR" sz="3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32763" y="1484784"/>
            <a:ext cx="7931224" cy="45651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Dolazi u školu: nenapisana zadaća, nema pribor, udžbenik, radnu bilježnicu…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Zadaća je napisana djelomično (nepotpuna)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Zadaća je napisana ali puna pogrješaka (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npr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matematika)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Zadaća je tuđa ( napisala ju je mama ili brat / prepisana od drugog učenika / ”skinuta” s interneta)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Riješeni potpuno drugi zadaci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631</TotalTime>
  <Words>936</Words>
  <Application>Microsoft Office PowerPoint</Application>
  <PresentationFormat>Prikaz na zaslonu (4:3)</PresentationFormat>
  <Paragraphs>210</Paragraphs>
  <Slides>17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3" baseType="lpstr">
      <vt:lpstr>Calibri</vt:lpstr>
      <vt:lpstr>Century Schoolbook</vt:lpstr>
      <vt:lpstr>Tahoma</vt:lpstr>
      <vt:lpstr>Wingdings</vt:lpstr>
      <vt:lpstr>Wingdings 2</vt:lpstr>
      <vt:lpstr>Oriel</vt:lpstr>
      <vt:lpstr>Muke po domaćoj zadaći  Rijeka psihologije  Dražice, 18.2.2016. </vt:lpstr>
      <vt:lpstr>1 x crno u boji</vt:lpstr>
      <vt:lpstr>IGRA: DA-PROTEGNI  NOGE / NE</vt:lpstr>
      <vt:lpstr>što vaše dijete najčešće ima za dz?</vt:lpstr>
      <vt:lpstr>ZA KADA JE ZADAĆA? - ROK IZVRŠENJA</vt:lpstr>
      <vt:lpstr>u kakvim uvjetima vaše dijete uči? </vt:lpstr>
      <vt:lpstr>svrha i cilj domaće zadaće</vt:lpstr>
      <vt:lpstr>RADIONICA: DOMAĆA ZADAĆA</vt:lpstr>
      <vt:lpstr>pogrješke</vt:lpstr>
      <vt:lpstr>tjedno  opterećenje  radnim obavezama</vt:lpstr>
      <vt:lpstr>tjedno  opterećenje  obavezama</vt:lpstr>
      <vt:lpstr>“SLOBODNO VRIJEME”  2 do 5 sati dnevno</vt:lpstr>
      <vt:lpstr>RODITELJI POMAŽU:</vt:lpstr>
      <vt:lpstr>RODITELJI “ODMAŽU”:</vt:lpstr>
      <vt:lpstr>dječje isprike za nenapisanu zadaću</vt:lpstr>
      <vt:lpstr>3 x pomoć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Domaća zadaća</dc:title>
  <dc:creator>JD</dc:creator>
  <cp:lastModifiedBy>Koraljka Pahljina Tkalac</cp:lastModifiedBy>
  <cp:revision>28</cp:revision>
  <dcterms:created xsi:type="dcterms:W3CDTF">2016-01-20T12:42:58Z</dcterms:created>
  <dcterms:modified xsi:type="dcterms:W3CDTF">2016-02-22T22:20:00Z</dcterms:modified>
</cp:coreProperties>
</file>